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4" r:id="rId4"/>
    <p:sldId id="257" r:id="rId5"/>
    <p:sldId id="267" r:id="rId6"/>
    <p:sldId id="265" r:id="rId7"/>
    <p:sldId id="266" r:id="rId8"/>
    <p:sldId id="258" r:id="rId9"/>
    <p:sldId id="268" r:id="rId10"/>
    <p:sldId id="259" r:id="rId11"/>
    <p:sldId id="291" r:id="rId12"/>
    <p:sldId id="287" r:id="rId13"/>
    <p:sldId id="282" r:id="rId14"/>
    <p:sldId id="260" r:id="rId15"/>
    <p:sldId id="274" r:id="rId16"/>
    <p:sldId id="263" r:id="rId17"/>
    <p:sldId id="279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D0177-FB9E-49E3-95C5-D051329AC3DA}" v="927" dt="2018-05-18T05:02:54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92"/>
  </p:normalViewPr>
  <p:slideViewPr>
    <p:cSldViewPr snapToGrid="0" snapToObjects="1">
      <p:cViewPr varScale="1">
        <p:scale>
          <a:sx n="54" d="100"/>
          <a:sy n="54" d="100"/>
        </p:scale>
        <p:origin x="77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83496" y="2850639"/>
            <a:ext cx="6825006" cy="1312862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个性化语音合成于减轻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老年人孤独感的研究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04299" y="4525103"/>
            <a:ext cx="4783401" cy="305700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易凯，姜心雨，于双赫，庞建业，裘羿乐，楼艳兰</a:t>
            </a:r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9" y="4874362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2018</a:t>
            </a:r>
            <a:r>
              <a:rPr lang="zh-CN" altLang="en-US" dirty="0">
                <a:latin typeface="+mn-lt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cs typeface="+mn-ea"/>
                <a:sym typeface="+mn-lt"/>
              </a:rPr>
              <a:t>5</a:t>
            </a:r>
            <a:r>
              <a:rPr lang="zh-CN" altLang="en-US" dirty="0">
                <a:latin typeface="+mn-lt"/>
                <a:cs typeface="+mn-ea"/>
                <a:sym typeface="+mn-lt"/>
              </a:rPr>
              <a:t>月</a:t>
            </a:r>
            <a:r>
              <a:rPr lang="en-US" altLang="zh-CN" dirty="0">
                <a:latin typeface="+mn-lt"/>
                <a:cs typeface="+mn-ea"/>
                <a:sym typeface="+mn-lt"/>
              </a:rPr>
              <a:t>18</a:t>
            </a:r>
            <a:r>
              <a:rPr lang="zh-CN" altLang="en-US" dirty="0">
                <a:latin typeface="+mn-lt"/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885898" cy="461434"/>
          </a:xfrm>
        </p:spPr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PartThree</a:t>
            </a:r>
            <a:r>
              <a:rPr lang="en-US" altLang="zh-CN" b="1" dirty="0">
                <a:cs typeface="+mn-ea"/>
                <a:sym typeface="+mn-lt"/>
              </a:rPr>
              <a:t> Android APP </a:t>
            </a:r>
            <a:r>
              <a:rPr lang="zh-CN" altLang="en-US" b="1" dirty="0">
                <a:cs typeface="+mn-ea"/>
                <a:sym typeface="+mn-lt"/>
              </a:rPr>
              <a:t>基本架构</a:t>
            </a:r>
            <a:endParaRPr lang="en-US" altLang="zh-CN" b="1" dirty="0">
              <a:cs typeface="+mn-ea"/>
              <a:sym typeface="+mn-lt"/>
            </a:endParaRPr>
          </a:p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D91FAF25-F8F0-4306-AF11-BF7EDB15E13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5380" y="1081715"/>
            <a:ext cx="11201240" cy="46945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6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263327" cy="461434"/>
          </a:xfrm>
        </p:spPr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PartThree</a:t>
            </a:r>
            <a:r>
              <a:rPr lang="zh-CN" altLang="en-US" b="1" dirty="0">
                <a:cs typeface="+mn-ea"/>
                <a:sym typeface="+mn-lt"/>
              </a:rPr>
              <a:t> 对话功能实现</a:t>
            </a:r>
          </a:p>
        </p:txBody>
      </p:sp>
      <p:pic>
        <p:nvPicPr>
          <p:cNvPr id="30" name="图片 4">
            <a:extLst>
              <a:ext uri="{FF2B5EF4-FFF2-40B4-BE49-F238E27FC236}">
                <a16:creationId xmlns:a16="http://schemas.microsoft.com/office/drawing/2014/main" id="{6E3E0832-2007-430A-8181-281A9C61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5"/>
          <a:stretch/>
        </p:blipFill>
        <p:spPr>
          <a:xfrm>
            <a:off x="4445139" y="976617"/>
            <a:ext cx="3301721" cy="5400000"/>
          </a:xfrm>
          <a:prstGeom prst="rect">
            <a:avLst/>
          </a:prstGeom>
          <a:ln>
            <a:noFill/>
          </a:ln>
        </p:spPr>
      </p:pic>
      <p:pic>
        <p:nvPicPr>
          <p:cNvPr id="31" name="图片 5">
            <a:extLst>
              <a:ext uri="{FF2B5EF4-FFF2-40B4-BE49-F238E27FC236}">
                <a16:creationId xmlns:a16="http://schemas.microsoft.com/office/drawing/2014/main" id="{6E6DFFBC-F0D4-4457-8B21-6D16A465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3"/>
          <a:stretch/>
        </p:blipFill>
        <p:spPr>
          <a:xfrm>
            <a:off x="716727" y="962026"/>
            <a:ext cx="3330469" cy="5400000"/>
          </a:xfrm>
          <a:prstGeom prst="rect">
            <a:avLst/>
          </a:prstGeom>
          <a:ln>
            <a:noFill/>
          </a:ln>
        </p:spPr>
      </p:pic>
      <p:pic>
        <p:nvPicPr>
          <p:cNvPr id="32" name="图片 6">
            <a:extLst>
              <a:ext uri="{FF2B5EF4-FFF2-40B4-BE49-F238E27FC236}">
                <a16:creationId xmlns:a16="http://schemas.microsoft.com/office/drawing/2014/main" id="{F73197CE-9A5A-4324-A6B4-FCCC1382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72"/>
          <a:stretch/>
        </p:blipFill>
        <p:spPr>
          <a:xfrm>
            <a:off x="8144803" y="962026"/>
            <a:ext cx="3301350" cy="54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2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PartThree</a:t>
            </a:r>
            <a:r>
              <a:rPr lang="en-US" altLang="zh-CN" b="1" dirty="0">
                <a:cs typeface="+mn-ea"/>
                <a:sym typeface="+mn-lt"/>
              </a:rPr>
              <a:t> </a:t>
            </a:r>
            <a:r>
              <a:rPr lang="zh-CN" altLang="en-US" b="1" dirty="0">
                <a:cs typeface="+mn-ea"/>
                <a:sym typeface="+mn-lt"/>
              </a:rPr>
              <a:t>科研成果</a:t>
            </a:r>
          </a:p>
        </p:txBody>
      </p:sp>
      <p:sp>
        <p:nvSpPr>
          <p:cNvPr id="4" name="矩形 3"/>
          <p:cNvSpPr/>
          <p:nvPr/>
        </p:nvSpPr>
        <p:spPr>
          <a:xfrm>
            <a:off x="814123" y="1346683"/>
            <a:ext cx="10563754" cy="5131938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Neural Network Compression and Acceleration: An Overview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Cognition-based Deep Learning: </a:t>
            </a:r>
            <a:r>
              <a:rPr lang="en-US" altLang="zh-C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Pregresses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Perspectives (AIAI accepted 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Knowledge-based Recurrent Attentive Neural Network for  Small Object Detection (ITSC18 In review) (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 A Top 5%)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Graph Theory Applied to Biological Network Alignment 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Affine LBG: Algorithm for Codebook Training of Univariate Linear Approximation 	   (EUSIPCO18 In review) (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CCF B)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Knowledge-based </a:t>
            </a:r>
            <a:r>
              <a:rPr lang="en-US" altLang="zh-C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Hierachy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Associative Memory with Chaos Control (NIPS18 In preparation) (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CCF  A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Detecting Adolescent Periodic Stress via Micro-blog (Ubicomp18 In preparation) (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CCF A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8. What does the basic research of next-generation artificial intelligence do? Finding inspirations for development from human brain. (In Chinese) (In preparation)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altLang="zh-C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9. Variational Reinforcement Learning for Hidden Structure Discovering (NIPS </a:t>
            </a:r>
            <a:r>
              <a:rPr lang="en-US" altLang="zh-C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Whp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Approximate Inference) (</a:t>
            </a:r>
            <a:r>
              <a:rPr lang="en-US" altLang="zh-CN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CCF A In preparation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45B61C-6F82-46F0-81F8-49EAE25115BC}"/>
              </a:ext>
            </a:extLst>
          </p:cNvPr>
          <p:cNvSpPr/>
          <p:nvPr/>
        </p:nvSpPr>
        <p:spPr>
          <a:xfrm>
            <a:off x="671514" y="720105"/>
            <a:ext cx="4362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项目期间完成5篇学术论文，另4篇待完善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9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673158" y="2980265"/>
            <a:ext cx="4845684" cy="89746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经费使用情况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3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chemeClr val="accent1"/>
                </a:solidFill>
                <a:cs typeface="+mn-ea"/>
                <a:sym typeface="+mn-lt"/>
              </a:rPr>
              <a:t>PartFour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cs typeface="+mn-ea"/>
                <a:sym typeface="+mn-lt"/>
              </a:rPr>
              <a:t>经费使用情况</a:t>
            </a:r>
          </a:p>
          <a:p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6624F8-E455-4D03-A8D0-EC39E6A21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58641"/>
              </p:ext>
            </p:extLst>
          </p:nvPr>
        </p:nvGraphicFramePr>
        <p:xfrm>
          <a:off x="2013626" y="1235413"/>
          <a:ext cx="7752944" cy="45330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40621">
                  <a:extLst>
                    <a:ext uri="{9D8B030D-6E8A-4147-A177-3AD203B41FA5}">
                      <a16:colId xmlns:a16="http://schemas.microsoft.com/office/drawing/2014/main" val="413564603"/>
                    </a:ext>
                  </a:extLst>
                </a:gridCol>
                <a:gridCol w="1150053">
                  <a:extLst>
                    <a:ext uri="{9D8B030D-6E8A-4147-A177-3AD203B41FA5}">
                      <a16:colId xmlns:a16="http://schemas.microsoft.com/office/drawing/2014/main" val="3758581449"/>
                    </a:ext>
                  </a:extLst>
                </a:gridCol>
                <a:gridCol w="2458734">
                  <a:extLst>
                    <a:ext uri="{9D8B030D-6E8A-4147-A177-3AD203B41FA5}">
                      <a16:colId xmlns:a16="http://schemas.microsoft.com/office/drawing/2014/main" val="2565882096"/>
                    </a:ext>
                  </a:extLst>
                </a:gridCol>
                <a:gridCol w="951768">
                  <a:extLst>
                    <a:ext uri="{9D8B030D-6E8A-4147-A177-3AD203B41FA5}">
                      <a16:colId xmlns:a16="http://schemas.microsoft.com/office/drawing/2014/main" val="740060473"/>
                    </a:ext>
                  </a:extLst>
                </a:gridCol>
                <a:gridCol w="951768">
                  <a:extLst>
                    <a:ext uri="{9D8B030D-6E8A-4147-A177-3AD203B41FA5}">
                      <a16:colId xmlns:a16="http://schemas.microsoft.com/office/drawing/2014/main" val="2541795506"/>
                    </a:ext>
                  </a:extLst>
                </a:gridCol>
              </a:tblGrid>
              <a:tr h="5045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开支科目                   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预算金费（元）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主要用途       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阶段经费（元）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08955"/>
                  </a:ext>
                </a:extLst>
              </a:tr>
              <a:tr h="4036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前半阶段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后半阶段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5072877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实际经费总额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7802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购买真机测试、论文版权、内外部交流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3596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4406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6281420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Android</a:t>
                      </a:r>
                      <a:r>
                        <a:rPr lang="zh-CN" altLang="en-US" sz="1200" u="none" strike="noStrike" dirty="0">
                          <a:effectLst/>
                        </a:rPr>
                        <a:t>测试机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红米</a:t>
                      </a:r>
                      <a:r>
                        <a:rPr lang="en-US" sz="1200" u="none" strike="noStrike" dirty="0">
                          <a:effectLst/>
                        </a:rPr>
                        <a:t>Note4 64GB)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Android</a:t>
                      </a:r>
                      <a:r>
                        <a:rPr lang="zh-CN" altLang="en-US" sz="1200" u="none" strike="noStrike" dirty="0">
                          <a:effectLst/>
                        </a:rPr>
                        <a:t>系统测试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799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7511214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Android</a:t>
                      </a:r>
                      <a:r>
                        <a:rPr lang="zh-CN" altLang="en-US" sz="1200" u="none" strike="noStrike">
                          <a:effectLst/>
                        </a:rPr>
                        <a:t>测试机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zh-CN" altLang="en-US" sz="1200" u="none" strike="noStrike">
                          <a:effectLst/>
                        </a:rPr>
                        <a:t>红米</a:t>
                      </a:r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r>
                        <a:rPr lang="en-US" sz="1200" u="none" strike="noStrike">
                          <a:effectLst/>
                        </a:rPr>
                        <a:t>A 16GB*3)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Android</a:t>
                      </a:r>
                      <a:r>
                        <a:rPr lang="zh-CN" altLang="en-US" sz="1200" u="none" strike="noStrike">
                          <a:effectLst/>
                        </a:rPr>
                        <a:t>系统测试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1797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0320706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论文出版费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3606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写作论文的出版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3606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4435313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计算、差旅费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打印费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1760672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参考图书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1000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购买参考图书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600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400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9613406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成员交流学习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团队文化建设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2878514"/>
                  </a:ext>
                </a:extLst>
              </a:tr>
              <a:tr h="4531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学校批准经费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9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9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展板信息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1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PartFive</a:t>
            </a:r>
            <a:r>
              <a:rPr lang="zh-CN" altLang="en-US" b="1" dirty="0">
                <a:cs typeface="+mn-ea"/>
                <a:sym typeface="+mn-lt"/>
              </a:rPr>
              <a:t>展板信息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1C0199-50CA-431D-8523-E1352038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579" y="28678"/>
            <a:ext cx="3025709" cy="68006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41FC0CC-0DB5-40ED-BBEE-E894FE175151}"/>
              </a:ext>
            </a:extLst>
          </p:cNvPr>
          <p:cNvSpPr/>
          <p:nvPr/>
        </p:nvSpPr>
        <p:spPr>
          <a:xfrm>
            <a:off x="833967" y="1057047"/>
            <a:ext cx="69092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项目类型：创新训练项目</a:t>
            </a:r>
          </a:p>
          <a:p>
            <a:r>
              <a:rPr lang="zh-CN" altLang="en-US" dirty="0"/>
              <a:t>项目名称：个性化语音合成于减轻老年人孤独感的研究与系统实现</a:t>
            </a:r>
          </a:p>
          <a:p>
            <a:r>
              <a:rPr lang="zh-CN" altLang="en-US" dirty="0"/>
              <a:t>项目编号：</a:t>
            </a:r>
            <a:r>
              <a:rPr lang="en-US" altLang="zh-CN" dirty="0"/>
              <a:t>XJ201710698127</a:t>
            </a:r>
          </a:p>
          <a:p>
            <a:r>
              <a:rPr lang="zh-CN" altLang="en-US" dirty="0"/>
              <a:t>立项年份：</a:t>
            </a:r>
            <a:r>
              <a:rPr lang="en-US" altLang="zh-CN" dirty="0"/>
              <a:t>2017</a:t>
            </a:r>
          </a:p>
          <a:p>
            <a:endParaRPr lang="en-US" altLang="zh-CN" dirty="0"/>
          </a:p>
          <a:p>
            <a:r>
              <a:rPr lang="zh-CN" altLang="en-US" dirty="0"/>
              <a:t>项目成员：易 凯</a:t>
            </a:r>
            <a:r>
              <a:rPr lang="en-US" altLang="zh-CN" dirty="0"/>
              <a:t>(</a:t>
            </a:r>
            <a:r>
              <a:rPr lang="zh-CN" altLang="en-US" dirty="0"/>
              <a:t>负责人）姜心雨 庞建业 裘羿乐 楼艳兰 于双赫</a:t>
            </a:r>
          </a:p>
          <a:p>
            <a:endParaRPr lang="zh-CN" altLang="en-US" dirty="0"/>
          </a:p>
          <a:p>
            <a:r>
              <a:rPr lang="zh-CN" altLang="en-US" dirty="0"/>
              <a:t>项目指导教师信息：</a:t>
            </a:r>
          </a:p>
          <a:p>
            <a:r>
              <a:rPr lang="zh-CN" altLang="en-US" dirty="0"/>
              <a:t>姓名：张玉龙</a:t>
            </a:r>
          </a:p>
          <a:p>
            <a:r>
              <a:rPr lang="zh-CN" altLang="en-US" dirty="0"/>
              <a:t>职称：工程师</a:t>
            </a:r>
          </a:p>
          <a:p>
            <a:r>
              <a:rPr lang="zh-CN" altLang="en-US" dirty="0"/>
              <a:t>研究方向：图像处理 语音识别</a:t>
            </a:r>
          </a:p>
        </p:txBody>
      </p:sp>
    </p:spTree>
    <p:extLst>
      <p:ext uri="{BB962C8B-B14F-4D97-AF65-F5344CB8AC3E}">
        <p14:creationId xmlns:p14="http://schemas.microsoft.com/office/powerpoint/2010/main" val="4592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72169" y="3118116"/>
            <a:ext cx="3847661" cy="75152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报告人：易凯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200521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69839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39156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408473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7779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926430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Part1</a:t>
            </a:r>
            <a:r>
              <a:rPr lang="zh-CN" altLang="en-US" dirty="0">
                <a:cs typeface="+mn-ea"/>
                <a:sym typeface="+mn-lt"/>
              </a:rPr>
              <a:t>项目背景与意义</a:t>
            </a:r>
          </a:p>
        </p:txBody>
      </p:sp>
      <p:sp>
        <p:nvSpPr>
          <p:cNvPr id="655" name="矩形 654"/>
          <p:cNvSpPr/>
          <p:nvPr/>
        </p:nvSpPr>
        <p:spPr>
          <a:xfrm>
            <a:off x="7247378" y="2620317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Part2</a:t>
            </a:r>
            <a:r>
              <a:rPr lang="zh-CN" altLang="en-US" dirty="0">
                <a:cs typeface="+mn-ea"/>
                <a:sym typeface="+mn-lt"/>
              </a:rPr>
              <a:t>项目整体框架</a:t>
            </a:r>
          </a:p>
        </p:txBody>
      </p:sp>
      <p:sp>
        <p:nvSpPr>
          <p:cNvPr id="656" name="矩形 655"/>
          <p:cNvSpPr/>
          <p:nvPr/>
        </p:nvSpPr>
        <p:spPr>
          <a:xfrm>
            <a:off x="7247378" y="3314204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Part3</a:t>
            </a:r>
            <a:r>
              <a:rPr lang="zh-CN" altLang="en-US" dirty="0">
                <a:cs typeface="+mn-ea"/>
                <a:sym typeface="+mn-lt"/>
              </a:rPr>
              <a:t>工程及研究成果</a:t>
            </a:r>
          </a:p>
        </p:txBody>
      </p:sp>
      <p:sp>
        <p:nvSpPr>
          <p:cNvPr id="657" name="矩形 656"/>
          <p:cNvSpPr/>
          <p:nvPr/>
        </p:nvSpPr>
        <p:spPr>
          <a:xfrm>
            <a:off x="7247378" y="4008091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Part4</a:t>
            </a:r>
            <a:r>
              <a:rPr lang="zh-CN" altLang="en-US" dirty="0">
                <a:cs typeface="+mn-ea"/>
                <a:sym typeface="+mn-lt"/>
              </a:rPr>
              <a:t>经费使用情况</a:t>
            </a:r>
          </a:p>
        </p:txBody>
      </p:sp>
      <p:sp>
        <p:nvSpPr>
          <p:cNvPr id="659" name="矩形 658"/>
          <p:cNvSpPr/>
          <p:nvPr/>
        </p:nvSpPr>
        <p:spPr>
          <a:xfrm>
            <a:off x="7247378" y="4701978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Part5</a:t>
            </a:r>
            <a:r>
              <a:rPr lang="zh-CN" altLang="en-US" dirty="0">
                <a:cs typeface="+mn-ea"/>
                <a:sym typeface="+mn-lt"/>
              </a:rPr>
              <a:t>展板信息</a:t>
            </a: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037444" y="2980265"/>
            <a:ext cx="4117112" cy="89746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背景与意义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95977" cy="461434"/>
          </a:xfrm>
        </p:spPr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PartOne</a:t>
            </a:r>
            <a:r>
              <a:rPr lang="zh-CN" altLang="en-US" b="1" dirty="0">
                <a:cs typeface="+mn-ea"/>
                <a:sym typeface="+mn-lt"/>
              </a:rPr>
              <a:t>项目实施的目的与意义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530600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80061" y="4077537"/>
              <a:ext cx="3248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15.3%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698040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837989" y="4229808"/>
              <a:ext cx="6404483" cy="1136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当下，中国老年人对心理看护的需求基数相对而言较大。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609585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2015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年，我国城乡老年人自报需要照护服务的比例为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15.3%</a:t>
              </a:r>
            </a:p>
            <a:p>
              <a:pPr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比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2000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年的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6.6%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上升近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9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个百分点。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096000" y="1410288"/>
            <a:ext cx="0" cy="1527645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57433" y="120108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我国老年人人口不断增加</a:t>
            </a:r>
          </a:p>
        </p:txBody>
      </p:sp>
      <p:sp>
        <p:nvSpPr>
          <p:cNvPr id="26" name="矩形 25"/>
          <p:cNvSpPr/>
          <p:nvPr/>
        </p:nvSpPr>
        <p:spPr>
          <a:xfrm>
            <a:off x="1040019" y="1550454"/>
            <a:ext cx="4589925" cy="11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我国老年人人口基数以及人口比例不断扩大，独居老年人比例日益增长，研究发现高龄失能老年人的孤独心理问题严重，处于中等及以上孤独水平的高龄失能老人占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77.9%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73811" y="1210233"/>
            <a:ext cx="3110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孤独感对老年人影响巨大</a:t>
            </a:r>
          </a:p>
        </p:txBody>
      </p:sp>
      <p:sp>
        <p:nvSpPr>
          <p:cNvPr id="31" name="矩形 30"/>
          <p:cNvSpPr/>
          <p:nvPr/>
        </p:nvSpPr>
        <p:spPr>
          <a:xfrm>
            <a:off x="6775741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孤独感是一种主观上的社交孤立状态，伴有个人知觉到的与他人隔离或不被接纳的痛苦体验。孤独感是影响老年人生活质量的重要因素，长期的孤独感和抑郁是心脑血管疾病、癌症、老年痴呆症、骨折等慢性疾病的危险因素，严重时甚至引起自杀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727847" cy="461434"/>
          </a:xfrm>
        </p:spPr>
        <p:txBody>
          <a:bodyPr/>
          <a:lstStyle/>
          <a:p>
            <a:r>
              <a:rPr lang="en-US" altLang="zh-CN" b="1" dirty="0" err="1">
                <a:solidFill>
                  <a:schemeClr val="accent1"/>
                </a:solidFill>
                <a:cs typeface="+mn-ea"/>
                <a:sym typeface="+mn-lt"/>
              </a:rPr>
              <a:t>PartOne</a:t>
            </a:r>
            <a:r>
              <a:rPr lang="zh-CN" altLang="en-US" b="1" dirty="0">
                <a:cs typeface="+mn-ea"/>
                <a:sym typeface="+mn-lt"/>
              </a:rPr>
              <a:t>项目市场需求调查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1714" y="258014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306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5114" y="258014"/>
            <a:ext cx="5252710" cy="3170986"/>
            <a:chOff x="611714" y="258014"/>
            <a:chExt cx="5252710" cy="3170986"/>
          </a:xfrm>
        </p:grpSpPr>
        <p:grpSp>
          <p:nvGrpSpPr>
            <p:cNvPr id="48" name="组合 47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31830" y="1818796"/>
              <a:ext cx="3429412" cy="306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9DA6377-254B-44A0-8D2C-5E11C24CC126}"/>
              </a:ext>
            </a:extLst>
          </p:cNvPr>
          <p:cNvSpPr/>
          <p:nvPr/>
        </p:nvSpPr>
        <p:spPr>
          <a:xfrm>
            <a:off x="5792739" y="189199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调研收集了</a:t>
            </a:r>
            <a:r>
              <a:rPr lang="en-US" altLang="zh-CN" dirty="0"/>
              <a:t>100</a:t>
            </a:r>
            <a:r>
              <a:rPr lang="zh-CN" altLang="en-US" dirty="0"/>
              <a:t>份数据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57420D2-4317-438E-B060-883F6202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0" y="1201032"/>
            <a:ext cx="4945719" cy="23423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E23DE1-249D-429A-B416-95E4174D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" y="3769570"/>
            <a:ext cx="4945719" cy="23900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BD2C9C7-1D78-46A6-9558-033883AC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81" b="6933"/>
          <a:stretch/>
        </p:blipFill>
        <p:spPr>
          <a:xfrm>
            <a:off x="6470259" y="1176791"/>
            <a:ext cx="4945719" cy="22522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E35DF1-56CE-4B8C-AE6B-C1AAA6FAB4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11" b="6255"/>
          <a:stretch/>
        </p:blipFill>
        <p:spPr>
          <a:xfrm>
            <a:off x="6470259" y="3760027"/>
            <a:ext cx="4945719" cy="22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511031" cy="461434"/>
          </a:xfrm>
        </p:spPr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PartOne</a:t>
            </a:r>
            <a:r>
              <a:rPr lang="zh-CN" altLang="en-US" b="1" dirty="0">
                <a:cs typeface="+mn-ea"/>
                <a:sym typeface="+mn-lt"/>
              </a:rPr>
              <a:t>创新点与项目特色</a:t>
            </a:r>
          </a:p>
          <a:p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2" name="任意多边形 8">
            <a:extLst>
              <a:ext uri="{FF2B5EF4-FFF2-40B4-BE49-F238E27FC236}">
                <a16:creationId xmlns:a16="http://schemas.microsoft.com/office/drawing/2014/main" id="{AAA9869A-FD4C-4D68-84C5-202488909014}"/>
              </a:ext>
            </a:extLst>
          </p:cNvPr>
          <p:cNvSpPr/>
          <p:nvPr/>
        </p:nvSpPr>
        <p:spPr>
          <a:xfrm>
            <a:off x="5560482" y="3194119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33" name="任意多边形 9">
            <a:extLst>
              <a:ext uri="{FF2B5EF4-FFF2-40B4-BE49-F238E27FC236}">
                <a16:creationId xmlns:a16="http://schemas.microsoft.com/office/drawing/2014/main" id="{CBC3CBC8-7CE1-45D3-B266-5E2A16AE886B}"/>
              </a:ext>
            </a:extLst>
          </p:cNvPr>
          <p:cNvSpPr/>
          <p:nvPr/>
        </p:nvSpPr>
        <p:spPr>
          <a:xfrm>
            <a:off x="4104429" y="2602597"/>
            <a:ext cx="1820066" cy="1820066"/>
          </a:xfrm>
          <a:custGeom>
            <a:avLst/>
            <a:gdLst>
              <a:gd name="connsiteX0" fmla="*/ 1361859 w 1820066"/>
              <a:gd name="connsiteY0" fmla="*/ 460976 h 1820066"/>
              <a:gd name="connsiteX1" fmla="*/ 1630380 w 1820066"/>
              <a:gd name="connsiteY1" fmla="*/ 380049 h 1820066"/>
              <a:gd name="connsiteX2" fmla="*/ 1729186 w 1820066"/>
              <a:gd name="connsiteY2" fmla="*/ 551186 h 1820066"/>
              <a:gd name="connsiteX3" fmla="*/ 1524840 w 1820066"/>
              <a:gd name="connsiteY3" fmla="*/ 743269 h 1820066"/>
              <a:gd name="connsiteX4" fmla="*/ 1524840 w 1820066"/>
              <a:gd name="connsiteY4" fmla="*/ 1076798 h 1820066"/>
              <a:gd name="connsiteX5" fmla="*/ 1729186 w 1820066"/>
              <a:gd name="connsiteY5" fmla="*/ 1268880 h 1820066"/>
              <a:gd name="connsiteX6" fmla="*/ 1630380 w 1820066"/>
              <a:gd name="connsiteY6" fmla="*/ 1440017 h 1820066"/>
              <a:gd name="connsiteX7" fmla="*/ 1361859 w 1820066"/>
              <a:gd name="connsiteY7" fmla="*/ 1359090 h 1820066"/>
              <a:gd name="connsiteX8" fmla="*/ 1073014 w 1820066"/>
              <a:gd name="connsiteY8" fmla="*/ 1525854 h 1820066"/>
              <a:gd name="connsiteX9" fmla="*/ 1008839 w 1820066"/>
              <a:gd name="connsiteY9" fmla="*/ 1798864 h 1820066"/>
              <a:gd name="connsiteX10" fmla="*/ 811227 w 1820066"/>
              <a:gd name="connsiteY10" fmla="*/ 1798864 h 1820066"/>
              <a:gd name="connsiteX11" fmla="*/ 747052 w 1820066"/>
              <a:gd name="connsiteY11" fmla="*/ 1525854 h 1820066"/>
              <a:gd name="connsiteX12" fmla="*/ 458207 w 1820066"/>
              <a:gd name="connsiteY12" fmla="*/ 1359090 h 1820066"/>
              <a:gd name="connsiteX13" fmla="*/ 189686 w 1820066"/>
              <a:gd name="connsiteY13" fmla="*/ 1440017 h 1820066"/>
              <a:gd name="connsiteX14" fmla="*/ 90880 w 1820066"/>
              <a:gd name="connsiteY14" fmla="*/ 1268880 h 1820066"/>
              <a:gd name="connsiteX15" fmla="*/ 295226 w 1820066"/>
              <a:gd name="connsiteY15" fmla="*/ 1076797 h 1820066"/>
              <a:gd name="connsiteX16" fmla="*/ 295226 w 1820066"/>
              <a:gd name="connsiteY16" fmla="*/ 743268 h 1820066"/>
              <a:gd name="connsiteX17" fmla="*/ 90880 w 1820066"/>
              <a:gd name="connsiteY17" fmla="*/ 551186 h 1820066"/>
              <a:gd name="connsiteX18" fmla="*/ 189686 w 1820066"/>
              <a:gd name="connsiteY18" fmla="*/ 380049 h 1820066"/>
              <a:gd name="connsiteX19" fmla="*/ 458207 w 1820066"/>
              <a:gd name="connsiteY19" fmla="*/ 460976 h 1820066"/>
              <a:gd name="connsiteX20" fmla="*/ 747052 w 1820066"/>
              <a:gd name="connsiteY20" fmla="*/ 294212 h 1820066"/>
              <a:gd name="connsiteX21" fmla="*/ 811227 w 1820066"/>
              <a:gd name="connsiteY21" fmla="*/ 21202 h 1820066"/>
              <a:gd name="connsiteX22" fmla="*/ 1008839 w 1820066"/>
              <a:gd name="connsiteY22" fmla="*/ 21202 h 1820066"/>
              <a:gd name="connsiteX23" fmla="*/ 1073014 w 1820066"/>
              <a:gd name="connsiteY23" fmla="*/ 294212 h 1820066"/>
              <a:gd name="connsiteX24" fmla="*/ 1361859 w 1820066"/>
              <a:gd name="connsiteY24" fmla="*/ 460976 h 18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20066" h="1820066">
                <a:moveTo>
                  <a:pt x="1361859" y="460976"/>
                </a:moveTo>
                <a:lnTo>
                  <a:pt x="1630380" y="380049"/>
                </a:lnTo>
                <a:lnTo>
                  <a:pt x="1729186" y="551186"/>
                </a:lnTo>
                <a:lnTo>
                  <a:pt x="1524840" y="743269"/>
                </a:lnTo>
                <a:cubicBezTo>
                  <a:pt x="1554461" y="852472"/>
                  <a:pt x="1554461" y="967595"/>
                  <a:pt x="1524840" y="1076798"/>
                </a:cubicBezTo>
                <a:lnTo>
                  <a:pt x="1729186" y="1268880"/>
                </a:lnTo>
                <a:lnTo>
                  <a:pt x="1630380" y="1440017"/>
                </a:lnTo>
                <a:lnTo>
                  <a:pt x="1361859" y="1359090"/>
                </a:lnTo>
                <a:cubicBezTo>
                  <a:pt x="1282097" y="1439344"/>
                  <a:pt x="1182398" y="1496905"/>
                  <a:pt x="1073014" y="1525854"/>
                </a:cubicBezTo>
                <a:lnTo>
                  <a:pt x="1008839" y="1798864"/>
                </a:lnTo>
                <a:lnTo>
                  <a:pt x="811227" y="1798864"/>
                </a:lnTo>
                <a:lnTo>
                  <a:pt x="747052" y="1525854"/>
                </a:lnTo>
                <a:cubicBezTo>
                  <a:pt x="637669" y="1496905"/>
                  <a:pt x="537970" y="1439344"/>
                  <a:pt x="458207" y="1359090"/>
                </a:cubicBezTo>
                <a:lnTo>
                  <a:pt x="189686" y="1440017"/>
                </a:lnTo>
                <a:lnTo>
                  <a:pt x="90880" y="1268880"/>
                </a:lnTo>
                <a:lnTo>
                  <a:pt x="295226" y="1076797"/>
                </a:lnTo>
                <a:cubicBezTo>
                  <a:pt x="265605" y="967594"/>
                  <a:pt x="265605" y="852471"/>
                  <a:pt x="295226" y="743268"/>
                </a:cubicBezTo>
                <a:lnTo>
                  <a:pt x="90880" y="551186"/>
                </a:lnTo>
                <a:lnTo>
                  <a:pt x="189686" y="380049"/>
                </a:lnTo>
                <a:lnTo>
                  <a:pt x="458207" y="460976"/>
                </a:lnTo>
                <a:cubicBezTo>
                  <a:pt x="537969" y="380722"/>
                  <a:pt x="637668" y="323161"/>
                  <a:pt x="747052" y="294212"/>
                </a:cubicBezTo>
                <a:lnTo>
                  <a:pt x="811227" y="21202"/>
                </a:lnTo>
                <a:lnTo>
                  <a:pt x="1008839" y="21202"/>
                </a:lnTo>
                <a:lnTo>
                  <a:pt x="1073014" y="294212"/>
                </a:lnTo>
                <a:cubicBezTo>
                  <a:pt x="1182397" y="323161"/>
                  <a:pt x="1282096" y="380722"/>
                  <a:pt x="1361859" y="4609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497" tIns="495266" rIns="492497" bIns="49526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>
              <a:cs typeface="+mn-ea"/>
              <a:sym typeface="+mn-lt"/>
            </a:endParaRPr>
          </a:p>
        </p:txBody>
      </p:sp>
      <p:sp>
        <p:nvSpPr>
          <p:cNvPr id="34" name="任意多边形 10">
            <a:extLst>
              <a:ext uri="{FF2B5EF4-FFF2-40B4-BE49-F238E27FC236}">
                <a16:creationId xmlns:a16="http://schemas.microsoft.com/office/drawing/2014/main" id="{7AABB73C-2247-481E-9AF9-3DC74B592925}"/>
              </a:ext>
            </a:extLst>
          </p:cNvPr>
          <p:cNvSpPr/>
          <p:nvPr/>
        </p:nvSpPr>
        <p:spPr>
          <a:xfrm>
            <a:off x="4923459" y="1146545"/>
            <a:ext cx="2184079" cy="2184079"/>
          </a:xfrm>
          <a:custGeom>
            <a:avLst/>
            <a:gdLst>
              <a:gd name="connsiteX0" fmla="*/ 1334344 w 1783293"/>
              <a:gd name="connsiteY0" fmla="*/ 451663 h 1783293"/>
              <a:gd name="connsiteX1" fmla="*/ 1597440 w 1783293"/>
              <a:gd name="connsiteY1" fmla="*/ 372371 h 1783293"/>
              <a:gd name="connsiteX2" fmla="*/ 1694249 w 1783293"/>
              <a:gd name="connsiteY2" fmla="*/ 540050 h 1783293"/>
              <a:gd name="connsiteX3" fmla="*/ 1494032 w 1783293"/>
              <a:gd name="connsiteY3" fmla="*/ 728251 h 1783293"/>
              <a:gd name="connsiteX4" fmla="*/ 1494032 w 1783293"/>
              <a:gd name="connsiteY4" fmla="*/ 1055042 h 1783293"/>
              <a:gd name="connsiteX5" fmla="*/ 1694249 w 1783293"/>
              <a:gd name="connsiteY5" fmla="*/ 1243243 h 1783293"/>
              <a:gd name="connsiteX6" fmla="*/ 1597440 w 1783293"/>
              <a:gd name="connsiteY6" fmla="*/ 1410922 h 1783293"/>
              <a:gd name="connsiteX7" fmla="*/ 1334344 w 1783293"/>
              <a:gd name="connsiteY7" fmla="*/ 1331630 h 1783293"/>
              <a:gd name="connsiteX8" fmla="*/ 1051335 w 1783293"/>
              <a:gd name="connsiteY8" fmla="*/ 1495025 h 1783293"/>
              <a:gd name="connsiteX9" fmla="*/ 988456 w 1783293"/>
              <a:gd name="connsiteY9" fmla="*/ 1762519 h 1783293"/>
              <a:gd name="connsiteX10" fmla="*/ 794837 w 1783293"/>
              <a:gd name="connsiteY10" fmla="*/ 1762519 h 1783293"/>
              <a:gd name="connsiteX11" fmla="*/ 731958 w 1783293"/>
              <a:gd name="connsiteY11" fmla="*/ 1495025 h 1783293"/>
              <a:gd name="connsiteX12" fmla="*/ 448949 w 1783293"/>
              <a:gd name="connsiteY12" fmla="*/ 1331630 h 1783293"/>
              <a:gd name="connsiteX13" fmla="*/ 185853 w 1783293"/>
              <a:gd name="connsiteY13" fmla="*/ 1410922 h 1783293"/>
              <a:gd name="connsiteX14" fmla="*/ 89044 w 1783293"/>
              <a:gd name="connsiteY14" fmla="*/ 1243243 h 1783293"/>
              <a:gd name="connsiteX15" fmla="*/ 289261 w 1783293"/>
              <a:gd name="connsiteY15" fmla="*/ 1055042 h 1783293"/>
              <a:gd name="connsiteX16" fmla="*/ 289261 w 1783293"/>
              <a:gd name="connsiteY16" fmla="*/ 728251 h 1783293"/>
              <a:gd name="connsiteX17" fmla="*/ 89044 w 1783293"/>
              <a:gd name="connsiteY17" fmla="*/ 540050 h 1783293"/>
              <a:gd name="connsiteX18" fmla="*/ 185853 w 1783293"/>
              <a:gd name="connsiteY18" fmla="*/ 372371 h 1783293"/>
              <a:gd name="connsiteX19" fmla="*/ 448949 w 1783293"/>
              <a:gd name="connsiteY19" fmla="*/ 451663 h 1783293"/>
              <a:gd name="connsiteX20" fmla="*/ 731958 w 1783293"/>
              <a:gd name="connsiteY20" fmla="*/ 288268 h 1783293"/>
              <a:gd name="connsiteX21" fmla="*/ 794837 w 1783293"/>
              <a:gd name="connsiteY21" fmla="*/ 20774 h 1783293"/>
              <a:gd name="connsiteX22" fmla="*/ 988456 w 1783293"/>
              <a:gd name="connsiteY22" fmla="*/ 20774 h 1783293"/>
              <a:gd name="connsiteX23" fmla="*/ 1051335 w 1783293"/>
              <a:gd name="connsiteY23" fmla="*/ 288268 h 1783293"/>
              <a:gd name="connsiteX24" fmla="*/ 1334344 w 1783293"/>
              <a:gd name="connsiteY24" fmla="*/ 451663 h 17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83293" h="1783293">
                <a:moveTo>
                  <a:pt x="1147812" y="451089"/>
                </a:moveTo>
                <a:lnTo>
                  <a:pt x="1338552" y="332955"/>
                </a:lnTo>
                <a:lnTo>
                  <a:pt x="1450338" y="444741"/>
                </a:lnTo>
                <a:lnTo>
                  <a:pt x="1332203" y="635482"/>
                </a:lnTo>
                <a:cubicBezTo>
                  <a:pt x="1377704" y="713734"/>
                  <a:pt x="1401541" y="802693"/>
                  <a:pt x="1401262" y="893213"/>
                </a:cubicBezTo>
                <a:lnTo>
                  <a:pt x="1598940" y="999332"/>
                </a:lnTo>
                <a:lnTo>
                  <a:pt x="1558024" y="1152034"/>
                </a:lnTo>
                <a:lnTo>
                  <a:pt x="1333770" y="1145098"/>
                </a:lnTo>
                <a:cubicBezTo>
                  <a:pt x="1288752" y="1223629"/>
                  <a:pt x="1223629" y="1288751"/>
                  <a:pt x="1145098" y="1333770"/>
                </a:cubicBezTo>
                <a:lnTo>
                  <a:pt x="1152035" y="1558024"/>
                </a:lnTo>
                <a:lnTo>
                  <a:pt x="999332" y="1598940"/>
                </a:lnTo>
                <a:lnTo>
                  <a:pt x="893213" y="1401262"/>
                </a:lnTo>
                <a:cubicBezTo>
                  <a:pt x="802694" y="1401541"/>
                  <a:pt x="713734" y="1377704"/>
                  <a:pt x="635481" y="1332204"/>
                </a:cubicBezTo>
                <a:lnTo>
                  <a:pt x="444741" y="1450338"/>
                </a:lnTo>
                <a:lnTo>
                  <a:pt x="332955" y="1338552"/>
                </a:lnTo>
                <a:lnTo>
                  <a:pt x="451090" y="1147811"/>
                </a:lnTo>
                <a:cubicBezTo>
                  <a:pt x="405589" y="1069559"/>
                  <a:pt x="381752" y="980600"/>
                  <a:pt x="382031" y="890080"/>
                </a:cubicBezTo>
                <a:lnTo>
                  <a:pt x="184353" y="783961"/>
                </a:lnTo>
                <a:lnTo>
                  <a:pt x="225269" y="631259"/>
                </a:lnTo>
                <a:lnTo>
                  <a:pt x="449523" y="638195"/>
                </a:lnTo>
                <a:cubicBezTo>
                  <a:pt x="494541" y="559664"/>
                  <a:pt x="559664" y="494542"/>
                  <a:pt x="638195" y="449523"/>
                </a:cubicBezTo>
                <a:lnTo>
                  <a:pt x="631258" y="225269"/>
                </a:lnTo>
                <a:lnTo>
                  <a:pt x="783961" y="184353"/>
                </a:lnTo>
                <a:lnTo>
                  <a:pt x="890080" y="382031"/>
                </a:lnTo>
                <a:cubicBezTo>
                  <a:pt x="980599" y="381752"/>
                  <a:pt x="1069559" y="405589"/>
                  <a:pt x="1147812" y="4510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622" tIns="629621" rIns="629621" bIns="629622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>
              <a:cs typeface="+mn-ea"/>
              <a:sym typeface="+mn-lt"/>
            </a:endParaRPr>
          </a:p>
        </p:txBody>
      </p:sp>
      <p:sp>
        <p:nvSpPr>
          <p:cNvPr id="35" name="形状 34">
            <a:extLst>
              <a:ext uri="{FF2B5EF4-FFF2-40B4-BE49-F238E27FC236}">
                <a16:creationId xmlns:a16="http://schemas.microsoft.com/office/drawing/2014/main" id="{427D3C11-1518-4FDC-A506-C856922D4247}"/>
              </a:ext>
            </a:extLst>
          </p:cNvPr>
          <p:cNvSpPr/>
          <p:nvPr/>
        </p:nvSpPr>
        <p:spPr>
          <a:xfrm>
            <a:off x="3782099" y="2198358"/>
            <a:ext cx="2327409" cy="232740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环形箭头 13">
            <a:extLst>
              <a:ext uri="{FF2B5EF4-FFF2-40B4-BE49-F238E27FC236}">
                <a16:creationId xmlns:a16="http://schemas.microsoft.com/office/drawing/2014/main" id="{0A477FA1-D5D1-4728-A8C5-6274CFDAD6F3}"/>
              </a:ext>
            </a:extLst>
          </p:cNvPr>
          <p:cNvSpPr/>
          <p:nvPr/>
        </p:nvSpPr>
        <p:spPr>
          <a:xfrm>
            <a:off x="4711358" y="954803"/>
            <a:ext cx="2509415" cy="250941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0075E2E-802B-4DC0-8A48-5FC96D90F2D1}"/>
              </a:ext>
            </a:extLst>
          </p:cNvPr>
          <p:cNvSpPr/>
          <p:nvPr/>
        </p:nvSpPr>
        <p:spPr>
          <a:xfrm>
            <a:off x="7392585" y="116693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出发点：老年人的孤独问题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46CB33F-6B75-407D-AD13-E3BA6ED7BD2A}"/>
              </a:ext>
            </a:extLst>
          </p:cNvPr>
          <p:cNvSpPr/>
          <p:nvPr/>
        </p:nvSpPr>
        <p:spPr>
          <a:xfrm>
            <a:off x="7419940" y="1507155"/>
            <a:ext cx="3235077" cy="14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老年人心理上的孤单，加重了老年人的疾病的发生比率，而同时疾病又进一步增加了孤独感的比例，这是一种恶性循环，同时也说明了关注老年人精神健康的重要性。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808F952-5BD7-48BD-9618-C4123F230B79}"/>
              </a:ext>
            </a:extLst>
          </p:cNvPr>
          <p:cNvSpPr/>
          <p:nvPr/>
        </p:nvSpPr>
        <p:spPr>
          <a:xfrm>
            <a:off x="7093024" y="126111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C89D254-54DC-40E9-A8F9-4C9D318DD7AF}"/>
              </a:ext>
            </a:extLst>
          </p:cNvPr>
          <p:cNvSpPr/>
          <p:nvPr/>
        </p:nvSpPr>
        <p:spPr>
          <a:xfrm>
            <a:off x="956778" y="3194119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运用最先进的相关技术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A0A57A3-2C10-471C-A953-5E12D76EDDE9}"/>
              </a:ext>
            </a:extLst>
          </p:cNvPr>
          <p:cNvSpPr/>
          <p:nvPr/>
        </p:nvSpPr>
        <p:spPr>
          <a:xfrm>
            <a:off x="978088" y="3534339"/>
            <a:ext cx="2688849" cy="2865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SpeakerRecognition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研究领域，当前最前沿同时也是效果最好的当属于微软公司开源的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SpeakerRecognitionAPI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；至于在语音合成领域，当前国内外公认的较好的产品是讯飞语音合成相关接口。这些前沿的最新技术，我们都将深入学习，然后将其修正，适应性地使用于我们的产品之中。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6254315-9D5F-49E9-BB44-4BF681BC8D2A}"/>
              </a:ext>
            </a:extLst>
          </p:cNvPr>
          <p:cNvSpPr/>
          <p:nvPr/>
        </p:nvSpPr>
        <p:spPr>
          <a:xfrm>
            <a:off x="651172" y="3288297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9431CC1-B8B7-48F7-A08B-5EA0BF77F00F}"/>
              </a:ext>
            </a:extLst>
          </p:cNvPr>
          <p:cNvSpPr/>
          <p:nvPr/>
        </p:nvSpPr>
        <p:spPr>
          <a:xfrm>
            <a:off x="8857519" y="4041368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一种缓解老年人孤独感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新方式的探索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3C5267-6CFA-481E-90C0-796B040383EF}"/>
              </a:ext>
            </a:extLst>
          </p:cNvPr>
          <p:cNvSpPr/>
          <p:nvPr/>
        </p:nvSpPr>
        <p:spPr>
          <a:xfrm>
            <a:off x="8974086" y="4654646"/>
            <a:ext cx="2613142" cy="174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通过学习子女的语音音素特征，然后将其进行 泛化到整个数据集上，实现以子女的声音来与老人交 流的新方式。同时，为了有效地规避风险，我们设置了 不同的仿真度。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F61AE76-BB12-43D5-ACB3-68CCE5D19BEE}"/>
              </a:ext>
            </a:extLst>
          </p:cNvPr>
          <p:cNvSpPr/>
          <p:nvPr/>
        </p:nvSpPr>
        <p:spPr>
          <a:xfrm>
            <a:off x="8696885" y="4135546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框架结构</a:t>
            </a:r>
          </a:p>
        </p:txBody>
      </p:sp>
    </p:spTree>
    <p:extLst>
      <p:ext uri="{BB962C8B-B14F-4D97-AF65-F5344CB8AC3E}">
        <p14:creationId xmlns:p14="http://schemas.microsoft.com/office/powerpoint/2010/main" val="266167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err="1">
                <a:cs typeface="+mn-ea"/>
                <a:sym typeface="+mn-lt"/>
              </a:rPr>
              <a:t>PartTwo</a:t>
            </a:r>
            <a:r>
              <a:rPr lang="zh-CN" altLang="en-US" b="1" dirty="0">
                <a:cs typeface="+mn-ea"/>
                <a:sym typeface="+mn-lt"/>
              </a:rPr>
              <a:t> 总体构架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7E9D8830-CF3D-4763-A66F-EAA58C313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5" y="825840"/>
            <a:ext cx="8290190" cy="57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245141" y="2980265"/>
            <a:ext cx="5701718" cy="89746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工程及研究成果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</TotalTime>
  <Words>703</Words>
  <Application>Microsoft Office PowerPoint</Application>
  <PresentationFormat>宽屏</PresentationFormat>
  <Paragraphs>125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姜心雨</cp:lastModifiedBy>
  <cp:revision>72</cp:revision>
  <dcterms:created xsi:type="dcterms:W3CDTF">2015-08-18T02:51:41Z</dcterms:created>
  <dcterms:modified xsi:type="dcterms:W3CDTF">2018-05-18T05:10:20Z</dcterms:modified>
  <cp:category/>
</cp:coreProperties>
</file>